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9"/>
  </p:notesMasterIdLst>
  <p:sldIdLst>
    <p:sldId id="256" r:id="rId2"/>
    <p:sldId id="257" r:id="rId3"/>
    <p:sldId id="580" r:id="rId4"/>
    <p:sldId id="581" r:id="rId5"/>
    <p:sldId id="582" r:id="rId6"/>
    <p:sldId id="276" r:id="rId7"/>
    <p:sldId id="5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35"/>
    <p:restoredTop sz="94675"/>
  </p:normalViewPr>
  <p:slideViewPr>
    <p:cSldViewPr snapToGrid="0" snapToObjects="1">
      <p:cViewPr varScale="1">
        <p:scale>
          <a:sx n="71" d="100"/>
          <a:sy n="71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B0F1A-C50A-0049-AFE2-8597CC3794EF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B5DD-71F2-974C-993A-345C784D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249"/>
            <a:fld id="{518BE640-4DB2-4135-9386-54260D518B48}" type="slidenum">
              <a:rPr lang="en-US">
                <a:latin typeface="Times" pitchFamily="-123" charset="0"/>
                <a:ea typeface="ＭＳ Ｐゴシック" pitchFamily="-123" charset="-128"/>
                <a:cs typeface="ＭＳ Ｐゴシック" pitchFamily="-123" charset="-128"/>
              </a:rPr>
              <a:pPr defTabSz="941249"/>
              <a:t>3</a:t>
            </a:fld>
            <a:endParaRPr lang="en-US" dirty="0">
              <a:latin typeface="Times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pitchFamily="-12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1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42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2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6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9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5E57-B251-474C-935D-5048819E8AE1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AC3FE8-1912-F248-8100-E8CA6EC0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73513" y="0"/>
            <a:ext cx="561343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CA004-C90A-6D4B-9599-BE2DAE8F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1"/>
            <a:ext cx="5102159" cy="422082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Addressing Inequities in School Safety:  The School Climate Divide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B0AE0-6389-E44C-9679-1802AC9AA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4320818" cy="5249332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Dr. Christina Conolly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Director, Division of Psychological Services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Montgomery County Public Schools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Chairperson, School Safety and Crisis Response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National Association of School Psychologists</a:t>
            </a:r>
          </a:p>
        </p:txBody>
      </p:sp>
    </p:spTree>
    <p:extLst>
      <p:ext uri="{BB962C8B-B14F-4D97-AF65-F5344CB8AC3E}">
        <p14:creationId xmlns:p14="http://schemas.microsoft.com/office/powerpoint/2010/main" val="307171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5945D-1882-6C41-8D8A-DE50F458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When discussing school safety….</a:t>
            </a:r>
          </a:p>
        </p:txBody>
      </p:sp>
      <p:sp>
        <p:nvSpPr>
          <p:cNvPr id="45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314A-D1E0-3A49-B55D-F25DB71D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5280460" cy="5442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EFFFF"/>
                </a:solidFill>
              </a:rPr>
              <a:t>Where are the conversations around school climate?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8C543-626B-EF45-A2F0-9842C398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88" y="954100"/>
            <a:ext cx="4066263" cy="49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7888" y="2372480"/>
            <a:ext cx="5551647" cy="2592288"/>
          </a:xfrm>
          <a:prstGeom prst="rect">
            <a:avLst/>
          </a:prstGeom>
          <a:gradFill flip="none" rotWithShape="1">
            <a:gsLst>
              <a:gs pos="0">
                <a:srgbClr val="FFDF79">
                  <a:tint val="66000"/>
                  <a:satMod val="160000"/>
                </a:srgbClr>
              </a:gs>
              <a:gs pos="50000">
                <a:srgbClr val="FFDF79">
                  <a:tint val="44500"/>
                  <a:satMod val="160000"/>
                </a:srgbClr>
              </a:gs>
              <a:gs pos="100000">
                <a:srgbClr val="FFDF79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18" charset="0"/>
            </a:endParaRPr>
          </a:p>
        </p:txBody>
      </p:sp>
      <p:sp>
        <p:nvSpPr>
          <p:cNvPr id="56321" name="Title 5"/>
          <p:cNvSpPr>
            <a:spLocks noGrp="1"/>
          </p:cNvSpPr>
          <p:nvPr>
            <p:ph type="title"/>
          </p:nvPr>
        </p:nvSpPr>
        <p:spPr>
          <a:xfrm>
            <a:off x="5491599" y="2616886"/>
            <a:ext cx="4835741" cy="2819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Balancing Physical and Psychological Safety</a:t>
            </a:r>
            <a:br>
              <a:rPr lang="en-US" dirty="0">
                <a:solidFill>
                  <a:srgbClr val="FABE00"/>
                </a:solidFill>
              </a:rPr>
            </a:br>
            <a:br>
              <a:rPr lang="en-US" dirty="0">
                <a:solidFill>
                  <a:srgbClr val="FABE00"/>
                </a:solidFill>
              </a:rPr>
            </a:br>
            <a:br>
              <a:rPr lang="en-US" dirty="0">
                <a:solidFill>
                  <a:srgbClr val="FABE00"/>
                </a:solidFill>
              </a:rPr>
            </a:br>
            <a:endParaRPr lang="en-US" dirty="0">
              <a:solidFill>
                <a:srgbClr val="FABE00"/>
              </a:solidFill>
            </a:endParaRPr>
          </a:p>
        </p:txBody>
      </p:sp>
      <p:sp>
        <p:nvSpPr>
          <p:cNvPr id="56323" name="Text Box 1028"/>
          <p:cNvSpPr txBox="1">
            <a:spLocks noChangeArrowheads="1"/>
          </p:cNvSpPr>
          <p:nvPr/>
        </p:nvSpPr>
        <p:spPr bwMode="auto">
          <a:xfrm>
            <a:off x="1685365" y="427184"/>
            <a:ext cx="84178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pitchFamily="-123" charset="0"/>
              </a:rPr>
              <a:t>How do we find balance?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61" y="2108048"/>
            <a:ext cx="2812350" cy="312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415" y="5229200"/>
            <a:ext cx="1717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>
                <a:latin typeface="+mj-lt"/>
              </a:rPr>
              <a:t>© R. Gino Santa Maria |Dreamstime.com</a:t>
            </a:r>
            <a:endParaRPr lang="en-US" sz="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1B9A9-0A5B-1B49-A7D8-08153E7E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782" y="3937233"/>
            <a:ext cx="2971800" cy="276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0D9A7-15E2-5843-B8D2-6C37ABF9650D}"/>
              </a:ext>
            </a:extLst>
          </p:cNvPr>
          <p:cNvSpPr txBox="1"/>
          <p:nvPr/>
        </p:nvSpPr>
        <p:spPr>
          <a:xfrm>
            <a:off x="1308847" y="6019557"/>
            <a:ext cx="77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www.nasponline.org</a:t>
            </a:r>
            <a:r>
              <a:rPr lang="en-US" dirty="0"/>
              <a:t>/professional-development/prepare-training-curriculum</a:t>
            </a:r>
          </a:p>
        </p:txBody>
      </p:sp>
    </p:spTree>
    <p:extLst>
      <p:ext uri="{BB962C8B-B14F-4D97-AF65-F5344CB8AC3E}">
        <p14:creationId xmlns:p14="http://schemas.microsoft.com/office/powerpoint/2010/main" val="172906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D9898-4E3A-2343-A178-45A3F7D1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Key Policy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7C69-C3B0-4242-8415-176141F7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3" y="1841411"/>
            <a:ext cx="7620000" cy="453016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Allow for blended, flexible use of funding streams in education and mental health services.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Improve staffing ratios to allow mental health staff to perform full range of services in schools.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Fund continuous and sustainable crisis and emergency prevention, mitigation, protection, response, and recovery models.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Provide incentives for intra- and interagency collaborations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Support multitiered systems of support (MTSS)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FB3C3-F0EA-B44B-9CA3-3E97CE30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66" y="1791480"/>
            <a:ext cx="3675528" cy="4580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2E316-A852-0345-BD14-008FBA34F7DF}"/>
              </a:ext>
            </a:extLst>
          </p:cNvPr>
          <p:cNvSpPr txBox="1"/>
          <p:nvPr/>
        </p:nvSpPr>
        <p:spPr>
          <a:xfrm>
            <a:off x="251014" y="6330032"/>
            <a:ext cx="79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http://</a:t>
            </a:r>
            <a:r>
              <a:rPr lang="en-US" sz="1400" dirty="0" err="1">
                <a:solidFill>
                  <a:schemeClr val="bg1"/>
                </a:solidFill>
              </a:rPr>
              <a:t>www.nasponline.org</a:t>
            </a:r>
            <a:r>
              <a:rPr lang="en-US" sz="1400" dirty="0">
                <a:solidFill>
                  <a:schemeClr val="bg1"/>
                </a:solidFill>
              </a:rPr>
              <a:t>/resources-and-publications/resources/school-safety-and-crisis/a-framework-for-safe-and-successful-schools</a:t>
            </a:r>
          </a:p>
        </p:txBody>
      </p:sp>
    </p:spTree>
    <p:extLst>
      <p:ext uri="{BB962C8B-B14F-4D97-AF65-F5344CB8AC3E}">
        <p14:creationId xmlns:p14="http://schemas.microsoft.com/office/powerpoint/2010/main" val="266154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0ADE-72C4-5046-AA7A-77D85781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59" y="480675"/>
            <a:ext cx="8911687" cy="799644"/>
          </a:xfrm>
        </p:spPr>
        <p:txBody>
          <a:bodyPr/>
          <a:lstStyle/>
          <a:p>
            <a:r>
              <a:rPr lang="en-US" dirty="0"/>
              <a:t>Deeper dive into best practices…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622D-2951-1544-94D3-D57118CE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05" y="1280319"/>
            <a:ext cx="9646023" cy="53535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Fully integrate learning supports (e.g. socio-emotional, academic, support services) into a comprehensive, multi-disciplinary and collaborative approach.</a:t>
            </a:r>
          </a:p>
          <a:p>
            <a:r>
              <a:rPr lang="en-US" sz="2400" dirty="0"/>
              <a:t>Implement MTSS that incorporates prevention (e.g. PBIS, suicide prevention), wellness promotion (e.g. mindfulness), and interventions (e.g. counseling) that are based on student need.</a:t>
            </a:r>
          </a:p>
          <a:p>
            <a:r>
              <a:rPr lang="en-US" sz="2400" dirty="0"/>
              <a:t>Improve access to mental health resources at school</a:t>
            </a:r>
          </a:p>
          <a:p>
            <a:r>
              <a:rPr lang="en-US" sz="2400" dirty="0"/>
              <a:t>Integrate ongoing positive school climate efforts that impact the 5 mission areas of emergency preparedness.</a:t>
            </a:r>
          </a:p>
          <a:p>
            <a:r>
              <a:rPr lang="en-US" sz="2400" dirty="0"/>
              <a:t>Positive school disciplinary practices</a:t>
            </a:r>
          </a:p>
          <a:p>
            <a:r>
              <a:rPr lang="en-US" sz="2400" dirty="0"/>
              <a:t>Conduct a needs assessment to look at specific school needs.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BB8CE7-2FAB-D243-9D49-7AE3F9205819}"/>
              </a:ext>
            </a:extLst>
          </p:cNvPr>
          <p:cNvSpPr/>
          <p:nvPr/>
        </p:nvSpPr>
        <p:spPr>
          <a:xfrm>
            <a:off x="1700259" y="6372272"/>
            <a:ext cx="11083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www.nasponline.org</a:t>
            </a:r>
            <a:r>
              <a:rPr lang="en-US" sz="1400" dirty="0"/>
              <a:t>/resources-and-publications/resources/school-safety-and-crisis/a-framework-for-safe-and-successful-schools</a:t>
            </a:r>
          </a:p>
        </p:txBody>
      </p:sp>
    </p:spTree>
    <p:extLst>
      <p:ext uri="{BB962C8B-B14F-4D97-AF65-F5344CB8AC3E}">
        <p14:creationId xmlns:p14="http://schemas.microsoft.com/office/powerpoint/2010/main" val="222660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966" y="361056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Are solutions easy to find?</a:t>
            </a:r>
          </a:p>
        </p:txBody>
      </p:sp>
      <p:pic>
        <p:nvPicPr>
          <p:cNvPr id="4" name="Content Placeholder 3" descr="Solutions this exit p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b="13782"/>
          <a:stretch>
            <a:fillRect/>
          </a:stretch>
        </p:blipFill>
        <p:spPr>
          <a:xfrm>
            <a:off x="2338200" y="1152907"/>
            <a:ext cx="8915400" cy="37776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9253C-9ACE-C941-AA51-300A8574D795}"/>
              </a:ext>
            </a:extLst>
          </p:cNvPr>
          <p:cNvSpPr txBox="1"/>
          <p:nvPr/>
        </p:nvSpPr>
        <p:spPr>
          <a:xfrm>
            <a:off x="3173506" y="5862918"/>
            <a:ext cx="830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No, they take time, money, effort, resources….</a:t>
            </a:r>
          </a:p>
        </p:txBody>
      </p:sp>
    </p:spTree>
    <p:extLst>
      <p:ext uri="{BB962C8B-B14F-4D97-AF65-F5344CB8AC3E}">
        <p14:creationId xmlns:p14="http://schemas.microsoft.com/office/powerpoint/2010/main" val="379956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29572-0755-B441-B0B2-7D1E4DC3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Together, we have to work as 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193F-3C34-554D-A21E-49A4FF93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3426233"/>
            <a:ext cx="4156068" cy="2671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Change takes time.  School climate can be address!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DE13C-3BFF-EC4C-98A7-3ECD80A3B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" r="15991"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{9F9F8060-053A-3F46-96C2-926D552EDE42}tf10001069</Template>
  <TotalTime>34</TotalTime>
  <Words>325</Words>
  <Application>Microsoft Macintosh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Times</vt:lpstr>
      <vt:lpstr>Wingdings 3</vt:lpstr>
      <vt:lpstr>Wisp</vt:lpstr>
      <vt:lpstr>Addressing Inequities in School Safety:  The School Climate Divide</vt:lpstr>
      <vt:lpstr>When discussing school safety….</vt:lpstr>
      <vt:lpstr>Balancing Physical and Psychological Safety   </vt:lpstr>
      <vt:lpstr>Key Policy Considerations</vt:lpstr>
      <vt:lpstr>Deeper dive into best practices…</vt:lpstr>
      <vt:lpstr>Are solutions easy to find?</vt:lpstr>
      <vt:lpstr>Together, we have to work as 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Inequities in School Safety:  The School Climate Divide</dc:title>
  <dc:creator>Conolly, Christina N</dc:creator>
  <cp:lastModifiedBy>Conolly, Christina N</cp:lastModifiedBy>
  <cp:revision>6</cp:revision>
  <dcterms:created xsi:type="dcterms:W3CDTF">2018-10-02T02:33:20Z</dcterms:created>
  <dcterms:modified xsi:type="dcterms:W3CDTF">2018-10-02T03:07:58Z</dcterms:modified>
</cp:coreProperties>
</file>